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93" r:id="rId2"/>
    <p:sldId id="300" r:id="rId3"/>
    <p:sldId id="301" r:id="rId4"/>
    <p:sldId id="271" r:id="rId5"/>
    <p:sldId id="295" r:id="rId6"/>
    <p:sldId id="302" r:id="rId7"/>
    <p:sldId id="303" r:id="rId8"/>
    <p:sldId id="304" r:id="rId9"/>
    <p:sldId id="305" r:id="rId10"/>
    <p:sldId id="296" r:id="rId11"/>
    <p:sldId id="298" r:id="rId12"/>
    <p:sldId id="297" r:id="rId13"/>
    <p:sldId id="306" r:id="rId14"/>
    <p:sldId id="307" r:id="rId15"/>
    <p:sldId id="278" r:id="rId16"/>
    <p:sldId id="279" r:id="rId17"/>
    <p:sldId id="280" r:id="rId18"/>
    <p:sldId id="281" r:id="rId19"/>
    <p:sldId id="282" r:id="rId20"/>
    <p:sldId id="283" r:id="rId21"/>
    <p:sldId id="284" r:id="rId22"/>
    <p:sldId id="286" r:id="rId23"/>
    <p:sldId id="285" r:id="rId24"/>
    <p:sldId id="288" r:id="rId25"/>
    <p:sldId id="289" r:id="rId26"/>
    <p:sldId id="290" r:id="rId27"/>
    <p:sldId id="291" r:id="rId28"/>
    <p:sldId id="29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706" autoAdjust="0"/>
  </p:normalViewPr>
  <p:slideViewPr>
    <p:cSldViewPr snapToGrid="0">
      <p:cViewPr varScale="1">
        <p:scale>
          <a:sx n="162" d="100"/>
          <a:sy n="162" d="100"/>
        </p:scale>
        <p:origin x="2508" y="14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7/2/2021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7/2/2021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7/2/2021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7/2/2021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7/2/2021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7/2/2021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7/2/2021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7/2/2021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7/2/2021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7/2/2021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7/2/2021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E002847F-B990-409D-B99D-9318301576E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20000"/>
          </a:blip>
          <a:stretch>
            <a:fillRect/>
          </a:stretch>
        </p:blipFill>
        <p:spPr>
          <a:xfrm>
            <a:off x="3630166" y="1432560"/>
            <a:ext cx="4931664" cy="493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ve/mpy-lib/blob/master/button/aswitch.py" TargetMode="Externa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ve/mpy-lib/blob/master/button/abutton.py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knuckles.com/rgbsliders.html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inypico/tinypico-micropython/tree/master/tinypico-helper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savjee.be/2021/04/max17043-battery-monitoring-done-right-arduino-esp32/" TargetMode="Externa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python.org/en/latest/library/machine.html?highlight=sleep#machine.sleep" TargetMode="External"/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realpython.com/async-io-python/#async-io-explained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realpython.com/async-io-python/#the-asyncio-package-and-asyncawait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/>
          <a:p>
            <a:r>
              <a:rPr lang="en-US"/>
              <a:t>Python IOT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F7242-583B-46E6-A221-EDD6352452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94657" y="571500"/>
            <a:ext cx="5715000" cy="5715000"/>
          </a:xfrm>
          <a:prstGeom prst="rect">
            <a:avLst/>
          </a:prstGeom>
          <a:noFill/>
        </p:spPr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/>
          <a:p>
            <a:r>
              <a:rPr lang="en-US" dirty="0"/>
              <a:t>Synchronous &amp; Asynchronous I/O, Management of Battery, Memory &amp; Power </a:t>
            </a:r>
          </a:p>
        </p:txBody>
      </p:sp>
    </p:spTree>
    <p:extLst>
      <p:ext uri="{BB962C8B-B14F-4D97-AF65-F5344CB8AC3E}">
        <p14:creationId xmlns:p14="http://schemas.microsoft.com/office/powerpoint/2010/main" val="1210878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Detecting a button “press” event is tricky due to switch “bouncing”</a:t>
            </a:r>
          </a:p>
          <a:p>
            <a:r>
              <a:rPr lang="en-US" dirty="0"/>
              <a:t>When you press a button, 2 pieces of metal come into and go out of contact several times before a solid connection is made</a:t>
            </a:r>
          </a:p>
          <a:p>
            <a:r>
              <a:rPr lang="en-US" dirty="0"/>
              <a:t>Without switch de-bouncing, a button will detect a press event every time the 2 pieces of metal connect</a:t>
            </a:r>
          </a:p>
          <a:p>
            <a:r>
              <a:rPr lang="en-US" dirty="0"/>
              <a:t>Generally speaking, this is undesirable</a:t>
            </a:r>
          </a:p>
        </p:txBody>
      </p:sp>
    </p:spTree>
    <p:extLst>
      <p:ext uri="{BB962C8B-B14F-4D97-AF65-F5344CB8AC3E}">
        <p14:creationId xmlns:p14="http://schemas.microsoft.com/office/powerpoint/2010/main" val="53629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Switch de-bouncing can be achieved with a hardware or software solution</a:t>
            </a:r>
          </a:p>
          <a:p>
            <a:r>
              <a:rPr lang="en-US" dirty="0"/>
              <a:t>The software approach involves using a timer</a:t>
            </a:r>
          </a:p>
          <a:p>
            <a:r>
              <a:rPr lang="en-US" dirty="0"/>
              <a:t>Instead of creating our own switch debouncing code, we will find a suitable library to handle button events</a:t>
            </a:r>
          </a:p>
          <a:p>
            <a:r>
              <a:rPr lang="en-US" dirty="0"/>
              <a:t>We will use </a:t>
            </a:r>
            <a:r>
              <a:rPr lang="en-US" dirty="0" err="1"/>
              <a:t>mpy</a:t>
            </a:r>
            <a:r>
              <a:rPr lang="en-US" dirty="0"/>
              <a:t>-lib written by Kevin </a:t>
            </a:r>
            <a:r>
              <a:rPr lang="en-US" dirty="0" err="1"/>
              <a:t>Köck</a:t>
            </a:r>
            <a:endParaRPr lang="en-US" dirty="0"/>
          </a:p>
          <a:p>
            <a:r>
              <a:rPr lang="en-US" dirty="0">
                <a:hlinkClick r:id="rId2"/>
              </a:rPr>
              <a:t>https://github.com/tve/mpy-lib/blob/master/button/aswitch.py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688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Create a simple asynchronous push button module</a:t>
            </a:r>
          </a:p>
          <a:p>
            <a:r>
              <a:rPr lang="en-US" dirty="0"/>
              <a:t>Complete Python IOT example 6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047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If you only need to detect close/open (press/release) events, the </a:t>
            </a:r>
            <a:r>
              <a:rPr lang="en-US" dirty="0" err="1"/>
              <a:t>async_switch</a:t>
            </a:r>
            <a:r>
              <a:rPr lang="en-US" dirty="0"/>
              <a:t> module is what you should use</a:t>
            </a:r>
          </a:p>
          <a:p>
            <a:r>
              <a:rPr lang="en-US" dirty="0"/>
              <a:t>If you need additional event listeners, like long press, or double-click, there is a more sophisticated version of this library</a:t>
            </a:r>
          </a:p>
          <a:p>
            <a:r>
              <a:rPr lang="en-US" dirty="0">
                <a:hlinkClick r:id="rId2"/>
              </a:rPr>
              <a:t>https://github.com/tve/mpy-lib/blob/master/button/abutton.py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6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Create an advanced asynchronous push button module</a:t>
            </a:r>
          </a:p>
          <a:p>
            <a:r>
              <a:rPr lang="en-US" dirty="0"/>
              <a:t>This module allows you to create listeners for press, release, long(press) and double(click) events</a:t>
            </a:r>
          </a:p>
          <a:p>
            <a:r>
              <a:rPr lang="en-US" dirty="0"/>
              <a:t>The default time for long(press) is 1 second</a:t>
            </a:r>
          </a:p>
          <a:p>
            <a:r>
              <a:rPr lang="en-US" dirty="0"/>
              <a:t>The default timeout for double(click) is 400 milliseconds</a:t>
            </a:r>
          </a:p>
          <a:p>
            <a:r>
              <a:rPr lang="en-US" dirty="0"/>
              <a:t>Complete Python IOT example 7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014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DotStar</a:t>
            </a:r>
            <a:r>
              <a:rPr lang="en-US" dirty="0"/>
              <a:t> RGB 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 err="1"/>
              <a:t>TinyPICO</a:t>
            </a:r>
            <a:r>
              <a:rPr lang="en-US" dirty="0"/>
              <a:t> comes with a single on-board 2mm RBG Led</a:t>
            </a:r>
          </a:p>
          <a:p>
            <a:r>
              <a:rPr lang="en-US" dirty="0" err="1"/>
              <a:t>DotStar</a:t>
            </a:r>
            <a:r>
              <a:rPr lang="en-US" dirty="0"/>
              <a:t> RGB </a:t>
            </a:r>
            <a:r>
              <a:rPr lang="en-US" dirty="0" err="1"/>
              <a:t>Leds</a:t>
            </a:r>
            <a:r>
              <a:rPr lang="en-US" dirty="0"/>
              <a:t> are chainable and individually addressable led lights that we can use to generate colors combining red, green and blue light</a:t>
            </a:r>
          </a:p>
          <a:p>
            <a:r>
              <a:rPr lang="en-US" dirty="0"/>
              <a:t>Use the RGB Color Slider tool as a reference:</a:t>
            </a:r>
          </a:p>
          <a:p>
            <a:r>
              <a:rPr lang="en-US" dirty="0">
                <a:hlinkClick r:id="rId2"/>
              </a:rPr>
              <a:t>http://www.cknuckles.com/rgbsliders.html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21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DotStar</a:t>
            </a:r>
            <a:r>
              <a:rPr lang="en-US" dirty="0"/>
              <a:t> RGB 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We will use some helper modules to simplify accessing the RGB led</a:t>
            </a:r>
          </a:p>
          <a:p>
            <a:r>
              <a:rPr lang="en-US" dirty="0"/>
              <a:t>Download tinypico.py, micropython_dotstar.py and example.py and save them to your microcontroller</a:t>
            </a:r>
          </a:p>
          <a:p>
            <a:r>
              <a:rPr lang="en-US" dirty="0">
                <a:hlinkClick r:id="rId2"/>
              </a:rPr>
              <a:t>https://github.com/tinypico/tinypico-micropython/tree/master/tinypico-helper</a:t>
            </a:r>
            <a:endParaRPr lang="en-US" dirty="0"/>
          </a:p>
          <a:p>
            <a:r>
              <a:rPr lang="en-US" dirty="0"/>
              <a:t>Update your main module to import the example module and reboot the microcontroller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302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DotStar</a:t>
            </a:r>
            <a:r>
              <a:rPr lang="en-US" dirty="0"/>
              <a:t> RGB 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create our own example using the </a:t>
            </a:r>
            <a:r>
              <a:rPr lang="en-US" dirty="0" err="1"/>
              <a:t>DotStar</a:t>
            </a:r>
            <a:endParaRPr lang="en-US" dirty="0"/>
          </a:p>
          <a:p>
            <a:r>
              <a:rPr lang="en-US" dirty="0"/>
              <a:t>Complete Python IOT examples 8-10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858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Battery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Without an external battery gauge, we can only perform simple battery management</a:t>
            </a:r>
          </a:p>
          <a:p>
            <a:r>
              <a:rPr lang="en-US" dirty="0"/>
              <a:t>A 3.7V lipo battery will discharge quickly from @ 3.9V to 3.7V</a:t>
            </a:r>
          </a:p>
          <a:p>
            <a:r>
              <a:rPr lang="en-US" dirty="0"/>
              <a:t>It will stabilize between 3.7V and 3.5V for a long time </a:t>
            </a:r>
          </a:p>
          <a:p>
            <a:r>
              <a:rPr lang="en-US" dirty="0"/>
              <a:t>After that, it will discharge quickly to its critical state @ 3.0V</a:t>
            </a:r>
          </a:p>
          <a:p>
            <a:r>
              <a:rPr lang="en-US" dirty="0">
                <a:hlinkClick r:id="rId2"/>
              </a:rPr>
              <a:t>https://savjee.be/2021/04/max17043-battery-monitoring-done-right-arduino-esp32/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393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Battery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Since we do not have an external battery gauge, we will create a simple battery management module</a:t>
            </a:r>
          </a:p>
          <a:p>
            <a:r>
              <a:rPr lang="en-US" dirty="0"/>
              <a:t>Complete Python IOT examples 11-12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133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Output Module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create a module to simplify some of the common activities for our Output devices (LEDs &amp; Buzzers)</a:t>
            </a:r>
          </a:p>
          <a:p>
            <a:r>
              <a:rPr lang="en-US" dirty="0"/>
              <a:t>Complete Python IOT example 1-2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860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Resources available on a microcontroller like the </a:t>
            </a:r>
            <a:r>
              <a:rPr lang="en-US" dirty="0" err="1"/>
              <a:t>TinyPICO</a:t>
            </a:r>
            <a:r>
              <a:rPr lang="en-US" dirty="0"/>
              <a:t> are limited</a:t>
            </a:r>
          </a:p>
          <a:p>
            <a:r>
              <a:rPr lang="en-US" dirty="0"/>
              <a:t>RAM is particularly scarce – any variable stored in memory is using up a limited resource</a:t>
            </a:r>
          </a:p>
          <a:p>
            <a:r>
              <a:rPr lang="en-US" dirty="0"/>
              <a:t>Anytime you use memory to store data, you should be certain to free up that memory allocation as soon as possible</a:t>
            </a:r>
          </a:p>
        </p:txBody>
      </p:sp>
    </p:spTree>
    <p:extLst>
      <p:ext uri="{BB962C8B-B14F-4D97-AF65-F5344CB8AC3E}">
        <p14:creationId xmlns:p14="http://schemas.microsoft.com/office/powerpoint/2010/main" val="1258874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examine how memory is managed with Python</a:t>
            </a:r>
          </a:p>
          <a:p>
            <a:r>
              <a:rPr lang="en-US" dirty="0"/>
              <a:t>Python and many other modern programming languages use reference counting and garbage collection to manage memory</a:t>
            </a:r>
          </a:p>
        </p:txBody>
      </p:sp>
    </p:spTree>
    <p:extLst>
      <p:ext uri="{BB962C8B-B14F-4D97-AF65-F5344CB8AC3E}">
        <p14:creationId xmlns:p14="http://schemas.microsoft.com/office/powerpoint/2010/main" val="3921540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Before we discuss reference counting, we need to know the difference between primitive and non-primitive (reference) data types in Python</a:t>
            </a:r>
          </a:p>
          <a:p>
            <a:r>
              <a:rPr lang="en-US" dirty="0"/>
              <a:t>Primitive data types include Integer, Float, Boolean and String</a:t>
            </a:r>
          </a:p>
          <a:p>
            <a:r>
              <a:rPr lang="en-US" dirty="0"/>
              <a:t>Variables that store primitive data store the data directly in memory</a:t>
            </a:r>
          </a:p>
          <a:p>
            <a:r>
              <a:rPr lang="en-US" dirty="0"/>
              <a:t>Non-primitive data types include Arrays, Lists, Tuples, Dictionary, Sets and Files</a:t>
            </a:r>
          </a:p>
          <a:p>
            <a:r>
              <a:rPr lang="en-US" dirty="0"/>
              <a:t>Variables that store non-primitive data store a reference to the memory location where the data is stored</a:t>
            </a:r>
          </a:p>
        </p:txBody>
      </p:sp>
    </p:spTree>
    <p:extLst>
      <p:ext uri="{BB962C8B-B14F-4D97-AF65-F5344CB8AC3E}">
        <p14:creationId xmlns:p14="http://schemas.microsoft.com/office/powerpoint/2010/main" val="809006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examine how primitive/non-primitive data is stored in memory</a:t>
            </a:r>
          </a:p>
          <a:p>
            <a:r>
              <a:rPr lang="en-US" dirty="0"/>
              <a:t>Complete Python IOT example 13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Now we can talk about reference counting and garbage collection</a:t>
            </a:r>
          </a:p>
          <a:p>
            <a:r>
              <a:rPr lang="en-US" dirty="0"/>
              <a:t>When a variable is declared it has a reference count of 1 and memory is reserved for that variable</a:t>
            </a:r>
          </a:p>
          <a:p>
            <a:r>
              <a:rPr lang="en-US" dirty="0"/>
              <a:t>When another variable points to that value, the reference count increases by 1</a:t>
            </a:r>
          </a:p>
          <a:p>
            <a:r>
              <a:rPr lang="en-US" dirty="0"/>
              <a:t>When any pointer is deleted, the reference count decreases by 1</a:t>
            </a:r>
          </a:p>
          <a:p>
            <a:r>
              <a:rPr lang="en-US" dirty="0"/>
              <a:t>When the reference count goes to 0, the garbage collector “frees” the memory allocated to that variable and makes it available to store other data</a:t>
            </a:r>
          </a:p>
        </p:txBody>
      </p:sp>
    </p:spTree>
    <p:extLst>
      <p:ext uri="{BB962C8B-B14F-4D97-AF65-F5344CB8AC3E}">
        <p14:creationId xmlns:p14="http://schemas.microsoft.com/office/powerpoint/2010/main" val="98452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Let’s examine how memory is allocated and deallocated for non-primitive data and how we can optimize garbage collection to free memory on demand</a:t>
            </a:r>
          </a:p>
          <a:p>
            <a:r>
              <a:rPr lang="en-US" dirty="0"/>
              <a:t>We will use the </a:t>
            </a:r>
            <a:r>
              <a:rPr lang="en-US" dirty="0" err="1"/>
              <a:t>gc</a:t>
            </a:r>
            <a:r>
              <a:rPr lang="en-US" dirty="0"/>
              <a:t> class to help us out – there are 3 methods we will use:</a:t>
            </a:r>
          </a:p>
          <a:p>
            <a:pPr lvl="1"/>
            <a:r>
              <a:rPr lang="en-US" dirty="0" err="1"/>
              <a:t>mem_alloc</a:t>
            </a:r>
            <a:r>
              <a:rPr lang="en-US" dirty="0"/>
              <a:t>() – returns the number of bytes allocated</a:t>
            </a:r>
          </a:p>
          <a:p>
            <a:pPr lvl="1"/>
            <a:r>
              <a:rPr lang="en-US" dirty="0" err="1"/>
              <a:t>mem_free</a:t>
            </a:r>
            <a:r>
              <a:rPr lang="en-US" dirty="0"/>
              <a:t>() – returns the number of bytes free</a:t>
            </a:r>
          </a:p>
          <a:p>
            <a:pPr lvl="1"/>
            <a:r>
              <a:rPr lang="en-US" dirty="0"/>
              <a:t>collect() – performs garbage collection on demand</a:t>
            </a:r>
          </a:p>
          <a:p>
            <a:r>
              <a:rPr lang="en-US" dirty="0"/>
              <a:t>Complete Python IOT example 14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08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Power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Since we have a power button, that is what we are going to use for power management in our application, however, you should be aware of the sleep options available</a:t>
            </a:r>
          </a:p>
          <a:p>
            <a:r>
              <a:rPr lang="en-US" dirty="0"/>
              <a:t>When you put your ESP32 microcontroller to sleep, you need to configure wake up source(s)</a:t>
            </a:r>
          </a:p>
          <a:p>
            <a:r>
              <a:rPr lang="en-US" dirty="0"/>
              <a:t>The sources can be a timer or an RTC pin (refer to </a:t>
            </a:r>
            <a:r>
              <a:rPr lang="en-US" dirty="0" err="1"/>
              <a:t>TinyPICO</a:t>
            </a:r>
            <a:r>
              <a:rPr lang="en-US" dirty="0"/>
              <a:t> pinout guide)</a:t>
            </a:r>
          </a:p>
          <a:p>
            <a:r>
              <a:rPr lang="en-US" dirty="0"/>
              <a:t>We will attach a new button to pin 33</a:t>
            </a:r>
          </a:p>
        </p:txBody>
      </p:sp>
    </p:spTree>
    <p:extLst>
      <p:ext uri="{BB962C8B-B14F-4D97-AF65-F5344CB8AC3E}">
        <p14:creationId xmlns:p14="http://schemas.microsoft.com/office/powerpoint/2010/main" val="1751611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Power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examine how the ESP32 microcontroller can be put to sleep and woken up</a:t>
            </a:r>
          </a:p>
          <a:p>
            <a:r>
              <a:rPr lang="en-US" dirty="0"/>
              <a:t>Complete Python IOT example 15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r>
              <a:rPr lang="en-US" dirty="0"/>
              <a:t>For more info, check out the </a:t>
            </a:r>
            <a:r>
              <a:rPr lang="en-US" dirty="0" err="1"/>
              <a:t>MicroPython</a:t>
            </a:r>
            <a:r>
              <a:rPr lang="en-US" dirty="0"/>
              <a:t> documentation on sleep</a:t>
            </a:r>
          </a:p>
          <a:p>
            <a:r>
              <a:rPr lang="en-US" dirty="0">
                <a:hlinkClick r:id="rId3"/>
              </a:rPr>
              <a:t>https://docs.micropython.org/en/latest/library/machine.html?highlight=sleep#machine.sleep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955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Morse Code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Revise the Morse Code application created in the previous lesson as follows:</a:t>
            </a:r>
          </a:p>
          <a:p>
            <a:pPr lvl="1"/>
            <a:r>
              <a:rPr lang="en-US" dirty="0"/>
              <a:t>Use the </a:t>
            </a:r>
            <a:r>
              <a:rPr lang="en-US" dirty="0" err="1"/>
              <a:t>dotstar</a:t>
            </a:r>
            <a:r>
              <a:rPr lang="en-US" dirty="0"/>
              <a:t> </a:t>
            </a:r>
            <a:r>
              <a:rPr lang="en-US" dirty="0" err="1"/>
              <a:t>rgb</a:t>
            </a:r>
            <a:r>
              <a:rPr lang="en-US" dirty="0"/>
              <a:t> led instead of the red led</a:t>
            </a:r>
          </a:p>
          <a:p>
            <a:pPr lvl="1"/>
            <a:r>
              <a:rPr lang="en-US" dirty="0"/>
              <a:t>Save the dots and dashes to a list</a:t>
            </a:r>
          </a:p>
          <a:p>
            <a:pPr lvl="1"/>
            <a:r>
              <a:rPr lang="en-US" dirty="0"/>
              <a:t>When the blue button is pressed, try to convert the dots and dashes to the corresponding character and display it – then clear the list</a:t>
            </a:r>
          </a:p>
        </p:txBody>
      </p:sp>
    </p:spTree>
    <p:extLst>
      <p:ext uri="{BB962C8B-B14F-4D97-AF65-F5344CB8AC3E}">
        <p14:creationId xmlns:p14="http://schemas.microsoft.com/office/powerpoint/2010/main" val="365207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Output Module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add a flicker method to our Output class</a:t>
            </a:r>
          </a:p>
          <a:p>
            <a:r>
              <a:rPr lang="en-US" dirty="0"/>
              <a:t>The flicker method will turn the Led/Buzzer on, wait for a specified delay, then turn the Led/Buzzer off</a:t>
            </a:r>
          </a:p>
          <a:p>
            <a:r>
              <a:rPr lang="en-US" dirty="0"/>
              <a:t>Complete Python IOT example 3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419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The example illustrated the problem with synchronous programming</a:t>
            </a:r>
          </a:p>
          <a:p>
            <a:r>
              <a:rPr lang="en-US" dirty="0"/>
              <a:t>The sleep method is a blocking method – it blocks code execution until the sleep period has completed</a:t>
            </a:r>
          </a:p>
          <a:p>
            <a:r>
              <a:rPr lang="en-US" dirty="0"/>
              <a:t>As we add more I/O components, synchronous code is not desirable</a:t>
            </a:r>
          </a:p>
          <a:p>
            <a:r>
              <a:rPr lang="en-US" dirty="0"/>
              <a:t>If we want to perform multiple tasks simultaneously (like flicker 2 different </a:t>
            </a:r>
            <a:r>
              <a:rPr lang="en-US" dirty="0" err="1"/>
              <a:t>leds</a:t>
            </a:r>
            <a:r>
              <a:rPr lang="en-US" dirty="0"/>
              <a:t>) we need to learn how to create asynchronous code</a:t>
            </a:r>
          </a:p>
        </p:txBody>
      </p:sp>
    </p:spTree>
    <p:extLst>
      <p:ext uri="{BB962C8B-B14F-4D97-AF65-F5344CB8AC3E}">
        <p14:creationId xmlns:p14="http://schemas.microsoft.com/office/powerpoint/2010/main" val="23798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Python has a few different libraries that enable us to handle concurrency or multi-processing</a:t>
            </a:r>
          </a:p>
          <a:p>
            <a:r>
              <a:rPr lang="en-US" dirty="0"/>
              <a:t>The one we will focus on is </a:t>
            </a:r>
            <a:r>
              <a:rPr lang="en-US" dirty="0" err="1"/>
              <a:t>asyncio</a:t>
            </a:r>
            <a:r>
              <a:rPr lang="en-US" dirty="0"/>
              <a:t> (</a:t>
            </a:r>
            <a:r>
              <a:rPr lang="en-US" dirty="0" err="1"/>
              <a:t>uasyncio</a:t>
            </a:r>
            <a:r>
              <a:rPr lang="en-US" dirty="0"/>
              <a:t> for </a:t>
            </a:r>
            <a:r>
              <a:rPr lang="en-US" dirty="0" err="1"/>
              <a:t>MicroPython</a:t>
            </a:r>
            <a:r>
              <a:rPr lang="en-US" dirty="0"/>
              <a:t>)</a:t>
            </a:r>
          </a:p>
          <a:p>
            <a:r>
              <a:rPr lang="en-US" dirty="0"/>
              <a:t>Asynchronous programming is a bit challenging, but for what we need to do – it is an ideal solution</a:t>
            </a:r>
          </a:p>
        </p:txBody>
      </p:sp>
    </p:spTree>
    <p:extLst>
      <p:ext uri="{BB962C8B-B14F-4D97-AF65-F5344CB8AC3E}">
        <p14:creationId xmlns:p14="http://schemas.microsoft.com/office/powerpoint/2010/main" val="2035367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First, let’s try to understand what </a:t>
            </a:r>
            <a:r>
              <a:rPr lang="en-US" dirty="0" err="1"/>
              <a:t>asyncio</a:t>
            </a:r>
            <a:r>
              <a:rPr lang="en-US" dirty="0"/>
              <a:t> is</a:t>
            </a:r>
          </a:p>
          <a:p>
            <a:r>
              <a:rPr lang="en-US" dirty="0">
                <a:hlinkClick r:id="rId2"/>
              </a:rPr>
              <a:t>https://realpython.com/async-io-python/#async-io-explained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430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With </a:t>
            </a:r>
            <a:r>
              <a:rPr lang="en-US" dirty="0" err="1"/>
              <a:t>asyncio</a:t>
            </a:r>
            <a:r>
              <a:rPr lang="en-US" dirty="0"/>
              <a:t>, we create coroutines using the async/await syntax</a:t>
            </a:r>
          </a:p>
          <a:p>
            <a:r>
              <a:rPr lang="en-US" dirty="0"/>
              <a:t>“A coroutine is a function that can suspend its execution before reaching return, and it can indirectly pass control to another coroutine for some time.”</a:t>
            </a:r>
          </a:p>
          <a:p>
            <a:r>
              <a:rPr lang="en-US" dirty="0">
                <a:hlinkClick r:id="rId2"/>
              </a:rPr>
              <a:t>https://realpython.com/async-io-python/#the-asyncio-package-and-asyncawait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901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rewrite the flicker method to use </a:t>
            </a:r>
            <a:r>
              <a:rPr lang="en-US" dirty="0" err="1"/>
              <a:t>asyncio</a:t>
            </a:r>
            <a:r>
              <a:rPr lang="en-US" dirty="0"/>
              <a:t> for a better understanding</a:t>
            </a:r>
          </a:p>
          <a:p>
            <a:r>
              <a:rPr lang="en-US" dirty="0"/>
              <a:t>Complete Python IOT example 4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46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add a blink method to the Output class using </a:t>
            </a:r>
            <a:r>
              <a:rPr lang="en-US" dirty="0" err="1"/>
              <a:t>asyncio</a:t>
            </a:r>
            <a:endParaRPr lang="en-US" dirty="0"/>
          </a:p>
          <a:p>
            <a:r>
              <a:rPr lang="en-US" dirty="0"/>
              <a:t>The blink method can be run indefinitely or for a specified number of iterations</a:t>
            </a:r>
          </a:p>
          <a:p>
            <a:r>
              <a:rPr lang="en-US" dirty="0"/>
              <a:t>Complete Python IOT example 5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8317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18778</TotalTime>
  <Words>1636</Words>
  <Application>Microsoft Office PowerPoint</Application>
  <PresentationFormat>Widescreen</PresentationFormat>
  <Paragraphs>160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0" baseType="lpstr">
      <vt:lpstr>Arial</vt:lpstr>
      <vt:lpstr>Diamond Grid 16x9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Jeff Grissom</dc:creator>
  <cp:lastModifiedBy>Jeff Grissom</cp:lastModifiedBy>
  <cp:revision>777</cp:revision>
  <dcterms:created xsi:type="dcterms:W3CDTF">2018-11-03T17:51:56Z</dcterms:created>
  <dcterms:modified xsi:type="dcterms:W3CDTF">2021-07-03T05:16:25Z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